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8" r:id="rId11"/>
    <p:sldId id="270" r:id="rId12"/>
    <p:sldId id="264" r:id="rId13"/>
    <p:sldId id="265" r:id="rId14"/>
    <p:sldId id="266" r:id="rId15"/>
    <p:sldId id="267" r:id="rId16"/>
  </p:sldIdLst>
  <p:sldSz cx="9144000" cy="5143500" type="screen16x9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-634" y="-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E7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/>
          <p:cNvSpPr/>
          <p:nvPr/>
        </p:nvSpPr>
        <p:spPr>
          <a:xfrm>
            <a:off x="4286160" y="0"/>
            <a:ext cx="69480" cy="514044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CustomShape 2"/>
          <p:cNvSpPr/>
          <p:nvPr/>
        </p:nvSpPr>
        <p:spPr>
          <a:xfrm>
            <a:off x="4358520" y="0"/>
            <a:ext cx="3850200" cy="51404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github.com/natashaiwscope/emulator_v0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351000" y="971640"/>
            <a:ext cx="8452800" cy="2143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n-US" sz="4000" b="1" strike="noStrike" spc="-1">
                <a:solidFill>
                  <a:srgbClr val="7030A0"/>
                </a:solidFill>
                <a:latin typeface="Playfair Display"/>
                <a:ea typeface="Playfair Display"/>
              </a:rPr>
              <a:t>RS485/I2C/UART/SPI over Ethernet </a:t>
            </a:r>
            <a:endParaRPr lang="en-US" sz="4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800" b="1" strike="noStrike" spc="-1">
                <a:solidFill>
                  <a:srgbClr val="C00000"/>
                </a:solidFill>
                <a:latin typeface="Playfair Display"/>
                <a:ea typeface="Playfair Display"/>
              </a:rPr>
              <a:t>WPF/Qt4.8 </a:t>
            </a:r>
            <a:r>
              <a:rPr lang="en-US" sz="2800" b="1" strike="noStrike" spc="-1">
                <a:solidFill>
                  <a:srgbClr val="FFC000"/>
                </a:solidFill>
                <a:latin typeface="Playfair Display"/>
                <a:ea typeface="Playfair Display"/>
              </a:rPr>
              <a:t>Open source Linux/Windows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345960" y="3580920"/>
            <a:ext cx="8457840" cy="120276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n-US" sz="24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 Easy Ethernet&lt;&gt;Serial Bridge&lt;&gt;I2C&lt;&gt;RS485</a:t>
            </a: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311760" y="14760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spc="-1" dirty="0" smtClean="0">
                <a:solidFill>
                  <a:srgbClr val="000000"/>
                </a:solidFill>
                <a:latin typeface="Oswald"/>
                <a:ea typeface="Oswald"/>
              </a:rPr>
              <a:t>Serial Terminal (</a:t>
            </a:r>
            <a:r>
              <a:rPr lang="en-US" sz="3000" b="0" strike="noStrike" spc="-1" dirty="0" smtClean="0">
                <a:solidFill>
                  <a:srgbClr val="000000"/>
                </a:solidFill>
                <a:latin typeface="Oswald"/>
                <a:ea typeface="Oswald"/>
              </a:rPr>
              <a:t>BBB FTDI)</a:t>
            </a:r>
            <a:endParaRPr lang="en-US" sz="30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 dirty="0">
              <a:latin typeface="Arial"/>
            </a:endParaRPr>
          </a:p>
        </p:txBody>
      </p:sp>
      <p:sp>
        <p:nvSpPr>
          <p:cNvPr id="138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430" y="744265"/>
            <a:ext cx="6616700" cy="431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287333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311760" y="14760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QT Sample (Open source)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138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39" name="Picture 4"/>
          <p:cNvPicPr/>
          <p:nvPr/>
        </p:nvPicPr>
        <p:blipFill>
          <a:blip r:embed="rId2"/>
          <a:stretch/>
        </p:blipFill>
        <p:spPr>
          <a:xfrm>
            <a:off x="1262520" y="831960"/>
            <a:ext cx="6616440" cy="4311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311760" y="44496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Open source WPF Sample (Serial loopback)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42" name="Picture 3"/>
          <p:cNvPicPr/>
          <p:nvPr/>
        </p:nvPicPr>
        <p:blipFill>
          <a:blip r:embed="rId2"/>
          <a:stretch/>
        </p:blipFill>
        <p:spPr>
          <a:xfrm>
            <a:off x="1905120" y="1078200"/>
            <a:ext cx="5105160" cy="3855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311760" y="44496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Prerequisites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Ethernet cable </a:t>
            </a:r>
            <a:r>
              <a:rPr lang="en-US" sz="14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RJ45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.</a:t>
            </a:r>
            <a:endParaRPr lang="en-US" sz="1400" b="0" strike="noStrike" spc="-1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Micro USB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 power connector (</a:t>
            </a:r>
            <a:r>
              <a:rPr lang="en-US" sz="1400" b="1" strike="noStrike" spc="-1">
                <a:solidFill>
                  <a:srgbClr val="3C78D8"/>
                </a:solidFill>
                <a:latin typeface="Playfair Display"/>
                <a:ea typeface="Playfair Display"/>
              </a:rPr>
              <a:t>Typical Android phone charger will work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)</a:t>
            </a:r>
            <a:endParaRPr lang="en-US" sz="1400" b="0" strike="noStrike" spc="-1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DHCP server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 where device can get </a:t>
            </a:r>
            <a:r>
              <a:rPr lang="en-US" sz="1400" b="1" strike="noStrike" spc="-1">
                <a:solidFill>
                  <a:srgbClr val="1155CC"/>
                </a:solidFill>
                <a:latin typeface="Playfair Display"/>
                <a:ea typeface="Playfair Display"/>
              </a:rPr>
              <a:t>iP address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.</a:t>
            </a:r>
            <a:endParaRPr lang="en-US" sz="1400" b="0" strike="noStrike" spc="-1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Network connected Linux/Windows computer with same DHCP server.</a:t>
            </a:r>
            <a:endParaRPr lang="en-US" sz="1400" b="0" strike="noStrike" spc="-1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Few connection cable (some small cables are supplied)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 </a:t>
            </a:r>
            <a:r>
              <a:rPr lang="en-US" sz="12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Open box and connect to USB cable, one LED should turn On as soon as power is applied. Connect ethernet cable to router and hardware. Start Linux/Windows computer and launch following GUI application. </a:t>
            </a:r>
            <a:r>
              <a:rPr lang="en-US" sz="12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Device broadcasts its IP address</a:t>
            </a:r>
            <a:r>
              <a:rPr lang="en-US" sz="12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 once every </a:t>
            </a:r>
            <a:r>
              <a:rPr lang="en-US" sz="12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5 seconds</a:t>
            </a:r>
            <a:r>
              <a:rPr lang="en-US" sz="12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. PC application captures broadcast packet and autoconnect.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311760" y="44496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Major Milestones(Past 3 years)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146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228960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FF0000"/>
                </a:solidFill>
                <a:latin typeface="Playfair Display"/>
                <a:ea typeface="Playfair Display"/>
              </a:rPr>
              <a:t>Completed milestones</a:t>
            </a:r>
            <a:endParaRPr lang="en-US" sz="1400" b="0" strike="noStrike" spc="-1" dirty="0">
              <a:latin typeface="Arial"/>
            </a:endParaRPr>
          </a:p>
          <a:p>
            <a:pPr marL="228960">
              <a:lnSpc>
                <a:spcPct val="100000"/>
              </a:lnSpc>
            </a:pPr>
            <a:endParaRPr lang="en-US" sz="1400" b="0" strike="noStrike" spc="-1" dirty="0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 dirty="0">
                <a:solidFill>
                  <a:srgbClr val="000000"/>
                </a:solidFill>
                <a:latin typeface="Playfair Display"/>
                <a:ea typeface="Playfair Display"/>
              </a:rPr>
              <a:t>Hardware design and testing (Completed/Fully Tested Manufactured in small quantity</a:t>
            </a:r>
            <a:r>
              <a:rPr lang="en-US" sz="1400" b="0" strike="noStrike" spc="-1" dirty="0" smtClean="0">
                <a:solidFill>
                  <a:srgbClr val="000000"/>
                </a:solidFill>
                <a:latin typeface="Playfair Display"/>
                <a:ea typeface="Playfair Display"/>
              </a:rPr>
              <a:t>)</a:t>
            </a: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spc="-1" dirty="0">
                <a:solidFill>
                  <a:srgbClr val="000000"/>
                </a:solidFill>
                <a:latin typeface="Playfair Display"/>
              </a:rPr>
              <a:t>S</a:t>
            </a:r>
            <a:r>
              <a:rPr lang="en-US" sz="1400" spc="-1" dirty="0" smtClean="0">
                <a:solidFill>
                  <a:srgbClr val="000000"/>
                </a:solidFill>
                <a:latin typeface="Playfair Display"/>
              </a:rPr>
              <a:t>table C++ DLL Library with </a:t>
            </a:r>
            <a:r>
              <a:rPr lang="en-US" sz="1400" spc="-1" dirty="0" err="1" smtClean="0">
                <a:solidFill>
                  <a:srgbClr val="000000"/>
                </a:solidFill>
                <a:latin typeface="Playfair Display"/>
              </a:rPr>
              <a:t>.Net</a:t>
            </a:r>
            <a:r>
              <a:rPr lang="en-US" sz="1400" spc="-1" dirty="0" smtClean="0">
                <a:solidFill>
                  <a:srgbClr val="000000"/>
                </a:solidFill>
                <a:latin typeface="Playfair Display"/>
              </a:rPr>
              <a:t> wrapper to be used anywhere.</a:t>
            </a:r>
            <a:endParaRPr lang="en-US" sz="1400" b="0" strike="noStrike" spc="-1" dirty="0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 dirty="0">
                <a:solidFill>
                  <a:srgbClr val="000000"/>
                </a:solidFill>
                <a:latin typeface="Playfair Display"/>
                <a:ea typeface="Playfair Display"/>
              </a:rPr>
              <a:t>Embedded TCP/IP firmware design.  (Completed and testing/improvements)</a:t>
            </a:r>
            <a:endParaRPr lang="en-US" sz="1400" b="0" strike="noStrike" spc="-1" dirty="0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 dirty="0">
                <a:solidFill>
                  <a:srgbClr val="000000"/>
                </a:solidFill>
                <a:latin typeface="Playfair Display"/>
                <a:ea typeface="Playfair Display"/>
              </a:rPr>
              <a:t>PC Application fully complete (Enhancements and bug fix are under progress)</a:t>
            </a:r>
            <a:endParaRPr lang="en-US" sz="1400" b="0" strike="noStrike" spc="-1" dirty="0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 dirty="0">
                <a:solidFill>
                  <a:srgbClr val="000000"/>
                </a:solidFill>
                <a:latin typeface="Playfair Display"/>
                <a:ea typeface="DejaVu Sans"/>
              </a:rPr>
              <a:t>Bootloader for field firmware upgrade in place. (Bootloader so reliable it we prefer to use bootloader over programmer)</a:t>
            </a:r>
            <a:endParaRPr lang="en-US" sz="1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400" b="0" strike="noStrike" spc="-1" dirty="0">
              <a:latin typeface="Arial"/>
            </a:endParaRPr>
          </a:p>
          <a:p>
            <a:pPr marL="228960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FF0000"/>
                </a:solidFill>
                <a:latin typeface="Playfair Display"/>
                <a:ea typeface="Playfair Display"/>
              </a:rPr>
              <a:t>Risk and Challenges </a:t>
            </a:r>
            <a:endParaRPr lang="en-US" sz="1400" b="0" strike="noStrike" spc="-1" dirty="0">
              <a:latin typeface="Arial"/>
            </a:endParaRPr>
          </a:p>
          <a:p>
            <a:pPr marL="228960">
              <a:lnSpc>
                <a:spcPct val="100000"/>
              </a:lnSpc>
            </a:pPr>
            <a:endParaRPr lang="en-US" sz="1400" b="0" strike="noStrike" spc="-1" dirty="0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 dirty="0">
                <a:solidFill>
                  <a:srgbClr val="000000"/>
                </a:solidFill>
                <a:latin typeface="Playfair Display"/>
                <a:ea typeface="Playfair Display"/>
              </a:rPr>
              <a:t>Number of quantities board are contingent on ordered quantity ( Lead time may change schedule of delivery</a:t>
            </a:r>
            <a:r>
              <a:rPr lang="en-US" sz="1400" b="0" strike="noStrike" spc="-1" dirty="0" smtClean="0">
                <a:solidFill>
                  <a:srgbClr val="000000"/>
                </a:solidFill>
                <a:latin typeface="Playfair Display"/>
                <a:ea typeface="Playfair Display"/>
              </a:rPr>
              <a:t>)</a:t>
            </a: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spc="-1" dirty="0" smtClean="0">
                <a:solidFill>
                  <a:srgbClr val="000000"/>
                </a:solidFill>
                <a:latin typeface="Playfair Display"/>
              </a:rPr>
              <a:t>I2C/ADC/DAC and CAN library </a:t>
            </a:r>
            <a:r>
              <a:rPr lang="en-US" sz="1400" spc="-1" smtClean="0">
                <a:solidFill>
                  <a:srgbClr val="000000"/>
                </a:solidFill>
                <a:latin typeface="Playfair Display"/>
              </a:rPr>
              <a:t>in progress.</a:t>
            </a:r>
            <a:endParaRPr lang="en-US" sz="1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4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228600" y="20952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Features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311760" y="1017720"/>
            <a:ext cx="8517600" cy="40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" name="CustomShape 3"/>
          <p:cNvSpPr/>
          <p:nvPr/>
        </p:nvSpPr>
        <p:spPr>
          <a:xfrm>
            <a:off x="341640" y="814680"/>
            <a:ext cx="8344080" cy="3631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1.Logging serial TTL UART data up to 6.12 Mega bits/Sec Speed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2.High Speed Ethernet Communication built on top of UDP.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3.I2C/SPI Communication.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4.nRF24L01 SPI interface with 2x4 onboard header with library.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5. Credit card size board (Raspberry PI Enclosure may be used)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6. Communication library for Linux32/64/Windows platform.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7.Sample opensource Qt (Windows/Linux), WPF (Windows).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38760" y="20952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Credit card size 85x54mm</a:t>
            </a:r>
            <a:endParaRPr lang="en-US" sz="3000" b="0" strike="noStrike" spc="-1">
              <a:latin typeface="Arial"/>
            </a:endParaRPr>
          </a:p>
        </p:txBody>
      </p:sp>
      <p:pic>
        <p:nvPicPr>
          <p:cNvPr id="84" name="Picture 83"/>
          <p:cNvPicPr/>
          <p:nvPr/>
        </p:nvPicPr>
        <p:blipFill>
          <a:blip r:embed="rId2"/>
          <a:stretch/>
        </p:blipFill>
        <p:spPr>
          <a:xfrm>
            <a:off x="731520" y="1280160"/>
            <a:ext cx="7328160" cy="3847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86"/>
          <p:cNvPicPr/>
          <p:nvPr/>
        </p:nvPicPr>
        <p:blipFill>
          <a:blip r:embed="rId2"/>
          <a:stretch/>
        </p:blipFill>
        <p:spPr>
          <a:xfrm>
            <a:off x="929880" y="1105200"/>
            <a:ext cx="5013000" cy="3923280"/>
          </a:xfrm>
          <a:prstGeom prst="rect">
            <a:avLst/>
          </a:prstGeom>
          <a:ln>
            <a:noFill/>
          </a:ln>
        </p:spPr>
      </p:pic>
      <p:pic>
        <p:nvPicPr>
          <p:cNvPr id="86" name="Picture 2"/>
          <p:cNvPicPr/>
          <p:nvPr/>
        </p:nvPicPr>
        <p:blipFill>
          <a:blip r:embed="rId3"/>
          <a:stretch/>
        </p:blipFill>
        <p:spPr>
          <a:xfrm>
            <a:off x="6042960" y="1005840"/>
            <a:ext cx="2682000" cy="3931200"/>
          </a:xfrm>
          <a:prstGeom prst="rect">
            <a:avLst/>
          </a:prstGeom>
          <a:ln>
            <a:noFill/>
          </a:ln>
        </p:spPr>
      </p:pic>
      <p:sp>
        <p:nvSpPr>
          <p:cNvPr id="87" name="CustomShape 1"/>
          <p:cNvSpPr/>
          <p:nvPr/>
        </p:nvSpPr>
        <p:spPr>
          <a:xfrm>
            <a:off x="338760" y="20952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Credit card size 85x54mm (</a:t>
            </a:r>
            <a:r>
              <a:rPr lang="en-US" sz="2000" b="0" strike="noStrike" spc="-1">
                <a:solidFill>
                  <a:srgbClr val="000000"/>
                </a:solidFill>
                <a:latin typeface="Oswald"/>
                <a:ea typeface="Oswald"/>
              </a:rPr>
              <a:t>fits Raspberry Enclosure</a:t>
            </a:r>
            <a:r>
              <a:rPr lang="en-US" sz="3000" b="0" strike="noStrike" spc="-1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88" name="CustomShape 2"/>
          <p:cNvSpPr/>
          <p:nvPr/>
        </p:nvSpPr>
        <p:spPr>
          <a:xfrm>
            <a:off x="1295280" y="2520360"/>
            <a:ext cx="7124760" cy="63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4800" b="0" strike="noStrike" spc="-1">
                <a:solidFill>
                  <a:srgbClr val="FFFF00"/>
                </a:solidFill>
                <a:latin typeface="Arial"/>
                <a:ea typeface="DejaVu Sans"/>
              </a:rPr>
              <a:t>Just for size comparison</a:t>
            </a:r>
            <a:endParaRPr lang="en-US" sz="4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311760" y="44496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 dirty="0">
                <a:solidFill>
                  <a:srgbClr val="4A86E8"/>
                </a:solidFill>
                <a:latin typeface="Oswald"/>
                <a:ea typeface="Oswald"/>
              </a:rPr>
              <a:t>Connector</a:t>
            </a:r>
            <a:endParaRPr lang="en-US" sz="3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30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 dirty="0">
              <a:latin typeface="Arial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311760" y="1017720"/>
            <a:ext cx="8517600" cy="40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457200" indent="-225720">
              <a:lnSpc>
                <a:spcPct val="115000"/>
              </a:lnSpc>
              <a:buClr>
                <a:srgbClr val="000000"/>
              </a:buClr>
              <a:buFont typeface="Playfair Display"/>
              <a:buAutoNum type="alphaUcPeriod"/>
            </a:pPr>
            <a:r>
              <a:rPr lang="en-US" sz="1800" b="0" strike="noStrike" spc="-1" dirty="0">
                <a:solidFill>
                  <a:srgbClr val="000000"/>
                </a:solidFill>
                <a:latin typeface="Playfair Display"/>
                <a:ea typeface="Playfair Display"/>
              </a:rPr>
              <a:t> Credit card size board just like raspberry PI, it may be accommodated in raspberry PI enclosure. (Middle PIN Ground)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91" name="CustomShape 3"/>
          <p:cNvSpPr/>
          <p:nvPr/>
        </p:nvSpPr>
        <p:spPr>
          <a:xfrm>
            <a:off x="544772" y="3298325"/>
            <a:ext cx="1130068" cy="405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FF0000"/>
                </a:solidFill>
                <a:latin typeface="Arial"/>
                <a:ea typeface="Arial"/>
              </a:rPr>
              <a:t>LED Array</a:t>
            </a:r>
            <a:endParaRPr lang="en-US" sz="1400" b="0" strike="noStrike" spc="-1" dirty="0">
              <a:latin typeface="Arial"/>
            </a:endParaRPr>
          </a:p>
        </p:txBody>
      </p:sp>
      <p:sp>
        <p:nvSpPr>
          <p:cNvPr id="92" name="CustomShape 4"/>
          <p:cNvSpPr/>
          <p:nvPr/>
        </p:nvSpPr>
        <p:spPr>
          <a:xfrm>
            <a:off x="491040" y="3705840"/>
            <a:ext cx="947880" cy="405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FF0000"/>
                </a:solidFill>
                <a:latin typeface="Arial"/>
                <a:ea typeface="Arial"/>
              </a:rPr>
              <a:t>SD Card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93" name="CustomShape 5"/>
          <p:cNvSpPr/>
          <p:nvPr/>
        </p:nvSpPr>
        <p:spPr>
          <a:xfrm>
            <a:off x="1941480" y="4895280"/>
            <a:ext cx="2201040" cy="239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900" b="1" strike="noStrike" spc="-1">
                <a:solidFill>
                  <a:srgbClr val="FF0000"/>
                </a:solidFill>
                <a:latin typeface="Arial"/>
                <a:ea typeface="Arial"/>
              </a:rPr>
              <a:t>Micro USB just for power supply</a:t>
            </a:r>
            <a:endParaRPr lang="en-US" sz="900" b="0" strike="noStrike" spc="-1">
              <a:latin typeface="Arial"/>
            </a:endParaRPr>
          </a:p>
        </p:txBody>
      </p:sp>
      <p:sp>
        <p:nvSpPr>
          <p:cNvPr id="94" name="CustomShape 6"/>
          <p:cNvSpPr/>
          <p:nvPr/>
        </p:nvSpPr>
        <p:spPr>
          <a:xfrm>
            <a:off x="7740360" y="3596400"/>
            <a:ext cx="1294920" cy="651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0000"/>
                </a:solidFill>
                <a:latin typeface="Arial"/>
                <a:ea typeface="Arial"/>
              </a:rPr>
              <a:t>10/100 Ethernet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5" name="CustomShape 7"/>
          <p:cNvSpPr/>
          <p:nvPr/>
        </p:nvSpPr>
        <p:spPr>
          <a:xfrm>
            <a:off x="4788360" y="1756440"/>
            <a:ext cx="602280" cy="22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600" b="1" strike="noStrike" spc="-1">
                <a:solidFill>
                  <a:srgbClr val="FF0000"/>
                </a:solidFill>
                <a:latin typeface="Arial"/>
                <a:ea typeface="Arial"/>
              </a:rPr>
              <a:t>Reset button</a:t>
            </a:r>
            <a:endParaRPr lang="en-US" sz="600" b="0" strike="noStrike" spc="-1">
              <a:latin typeface="Arial"/>
            </a:endParaRPr>
          </a:p>
        </p:txBody>
      </p:sp>
      <p:sp>
        <p:nvSpPr>
          <p:cNvPr id="96" name="CustomShape 8"/>
          <p:cNvSpPr/>
          <p:nvPr/>
        </p:nvSpPr>
        <p:spPr>
          <a:xfrm>
            <a:off x="3963240" y="1643040"/>
            <a:ext cx="864720" cy="320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000" b="1" strike="noStrike" spc="-1">
                <a:solidFill>
                  <a:srgbClr val="FF0000"/>
                </a:solidFill>
                <a:latin typeface="Arial"/>
                <a:ea typeface="Arial"/>
              </a:rPr>
              <a:t>UART3 RX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000" b="1" strike="noStrike" spc="-1">
                <a:solidFill>
                  <a:srgbClr val="FF0000"/>
                </a:solidFill>
                <a:latin typeface="Arial"/>
                <a:ea typeface="Arial"/>
              </a:rPr>
              <a:t>UART3 TX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000" b="0" strike="noStrike" spc="-1">
              <a:latin typeface="Arial"/>
            </a:endParaRPr>
          </a:p>
        </p:txBody>
      </p:sp>
      <p:sp>
        <p:nvSpPr>
          <p:cNvPr id="97" name="CustomShape 9"/>
          <p:cNvSpPr/>
          <p:nvPr/>
        </p:nvSpPr>
        <p:spPr>
          <a:xfrm>
            <a:off x="2402280" y="1581120"/>
            <a:ext cx="878760" cy="444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000" b="1" strike="noStrike" spc="-1">
                <a:solidFill>
                  <a:srgbClr val="FF0000"/>
                </a:solidFill>
                <a:latin typeface="Arial"/>
                <a:ea typeface="Arial"/>
              </a:rPr>
              <a:t>RS485 TX+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000" b="1" strike="noStrike" spc="-1">
                <a:solidFill>
                  <a:srgbClr val="FF0000"/>
                </a:solidFill>
                <a:latin typeface="Arial"/>
                <a:ea typeface="Arial"/>
              </a:rPr>
              <a:t>RS485 TX-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000" b="0" strike="noStrike" spc="-1">
              <a:latin typeface="Arial"/>
            </a:endParaRPr>
          </a:p>
        </p:txBody>
      </p:sp>
      <p:sp>
        <p:nvSpPr>
          <p:cNvPr id="98" name="CustomShape 10"/>
          <p:cNvSpPr/>
          <p:nvPr/>
        </p:nvSpPr>
        <p:spPr>
          <a:xfrm>
            <a:off x="5252400" y="4870440"/>
            <a:ext cx="1757520" cy="252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0000"/>
                </a:solidFill>
                <a:latin typeface="Arial"/>
                <a:ea typeface="Arial"/>
              </a:rPr>
              <a:t>DAC Ch1/Ch2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9" name="CustomShape 11"/>
          <p:cNvSpPr/>
          <p:nvPr/>
        </p:nvSpPr>
        <p:spPr>
          <a:xfrm>
            <a:off x="5391720" y="4619520"/>
            <a:ext cx="233280" cy="2296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12"/>
          <p:cNvSpPr/>
          <p:nvPr/>
        </p:nvSpPr>
        <p:spPr>
          <a:xfrm>
            <a:off x="1218600" y="4516200"/>
            <a:ext cx="979560" cy="35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0000"/>
                </a:solidFill>
                <a:latin typeface="Arial"/>
                <a:ea typeface="Arial"/>
              </a:rPr>
              <a:t>I2C SDA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0000"/>
                </a:solidFill>
                <a:latin typeface="Arial"/>
                <a:ea typeface="Arial"/>
              </a:rPr>
              <a:t>I2C SCL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101" name="CustomShape 13"/>
          <p:cNvSpPr/>
          <p:nvPr/>
        </p:nvSpPr>
        <p:spPr>
          <a:xfrm>
            <a:off x="7123680" y="2087280"/>
            <a:ext cx="1350000" cy="664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0000"/>
                </a:solidFill>
                <a:latin typeface="Arial"/>
                <a:ea typeface="Arial"/>
              </a:rPr>
              <a:t>Wiegand Emulator/Reader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102" name="Picture 4"/>
          <p:cNvPicPr/>
          <p:nvPr/>
        </p:nvPicPr>
        <p:blipFill>
          <a:blip r:embed="rId2"/>
          <a:stretch/>
        </p:blipFill>
        <p:spPr>
          <a:xfrm>
            <a:off x="2402280" y="2040120"/>
            <a:ext cx="4226040" cy="2794320"/>
          </a:xfrm>
          <a:prstGeom prst="rect">
            <a:avLst/>
          </a:prstGeom>
          <a:ln>
            <a:noFill/>
          </a:ln>
        </p:spPr>
      </p:pic>
      <p:sp>
        <p:nvSpPr>
          <p:cNvPr id="103" name="CustomShape 14"/>
          <p:cNvSpPr/>
          <p:nvPr/>
        </p:nvSpPr>
        <p:spPr>
          <a:xfrm>
            <a:off x="3198240" y="1611000"/>
            <a:ext cx="944640" cy="24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000" b="1" strike="noStrike" spc="-1">
                <a:solidFill>
                  <a:srgbClr val="FF0000"/>
                </a:solidFill>
                <a:latin typeface="Arial"/>
                <a:ea typeface="Arial"/>
              </a:rPr>
              <a:t>UART2 RX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000" b="1" strike="noStrike" spc="-1">
                <a:solidFill>
                  <a:srgbClr val="FF0000"/>
                </a:solidFill>
                <a:latin typeface="Arial"/>
                <a:ea typeface="Arial"/>
              </a:rPr>
              <a:t>UART2 TX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000" b="0" strike="noStrike" spc="-1">
              <a:latin typeface="Arial"/>
            </a:endParaRPr>
          </a:p>
        </p:txBody>
      </p:sp>
      <p:sp>
        <p:nvSpPr>
          <p:cNvPr id="104" name="CustomShape 15"/>
          <p:cNvSpPr/>
          <p:nvPr/>
        </p:nvSpPr>
        <p:spPr>
          <a:xfrm>
            <a:off x="3886200" y="4845240"/>
            <a:ext cx="1340640" cy="252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0000"/>
                </a:solidFill>
                <a:latin typeface="Arial"/>
                <a:ea typeface="Arial"/>
              </a:rPr>
              <a:t>ADC Ch1/Ch2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05" name="CustomShape 16"/>
          <p:cNvSpPr/>
          <p:nvPr/>
        </p:nvSpPr>
        <p:spPr>
          <a:xfrm flipV="1">
            <a:off x="5227200" y="4466160"/>
            <a:ext cx="2086920" cy="74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6" name="CustomShape 17"/>
          <p:cNvSpPr/>
          <p:nvPr/>
        </p:nvSpPr>
        <p:spPr>
          <a:xfrm>
            <a:off x="6271200" y="2266920"/>
            <a:ext cx="972360" cy="74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7" name="CustomShape 18"/>
          <p:cNvSpPr/>
          <p:nvPr/>
        </p:nvSpPr>
        <p:spPr>
          <a:xfrm>
            <a:off x="7336800" y="4248000"/>
            <a:ext cx="1350000" cy="370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000" b="1" strike="noStrike" spc="-1">
                <a:solidFill>
                  <a:srgbClr val="FF0000"/>
                </a:solidFill>
                <a:latin typeface="Arial"/>
                <a:ea typeface="Arial"/>
              </a:rPr>
              <a:t>nRF24L01 Header</a:t>
            </a:r>
            <a:endParaRPr lang="en-US" sz="1000" b="0" strike="noStrike" spc="-1">
              <a:latin typeface="Arial"/>
            </a:endParaRPr>
          </a:p>
        </p:txBody>
      </p:sp>
      <p:sp>
        <p:nvSpPr>
          <p:cNvPr id="108" name="CustomShape 19"/>
          <p:cNvSpPr/>
          <p:nvPr/>
        </p:nvSpPr>
        <p:spPr>
          <a:xfrm>
            <a:off x="5391000" y="1702080"/>
            <a:ext cx="729000" cy="31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0000"/>
                </a:solidFill>
                <a:latin typeface="Arial"/>
                <a:ea typeface="Arial"/>
              </a:rPr>
              <a:t>CAN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09" name="CustomShape 20"/>
          <p:cNvSpPr/>
          <p:nvPr/>
        </p:nvSpPr>
        <p:spPr>
          <a:xfrm flipV="1">
            <a:off x="4515840" y="2751840"/>
            <a:ext cx="2798280" cy="46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21"/>
          <p:cNvSpPr/>
          <p:nvPr/>
        </p:nvSpPr>
        <p:spPr>
          <a:xfrm>
            <a:off x="7301520" y="2596320"/>
            <a:ext cx="1613880" cy="44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 dirty="0">
                <a:solidFill>
                  <a:srgbClr val="0070C0"/>
                </a:solidFill>
                <a:latin typeface="Arial"/>
                <a:ea typeface="Arial"/>
              </a:rPr>
              <a:t>FTDI </a:t>
            </a:r>
            <a:r>
              <a:rPr lang="en-US" sz="1200" b="1" strike="noStrike" spc="-1" dirty="0" smtClean="0">
                <a:solidFill>
                  <a:srgbClr val="0070C0"/>
                </a:solidFill>
                <a:latin typeface="Arial"/>
                <a:ea typeface="Arial"/>
              </a:rPr>
              <a:t>Like TTL UART Header, BBB</a:t>
            </a:r>
            <a:endParaRPr lang="en-US" sz="1200" b="1" strike="noStrike" spc="-1" dirty="0">
              <a:solidFill>
                <a:srgbClr val="0070C0"/>
              </a:solidFill>
              <a:latin typeface="Arial"/>
            </a:endParaRPr>
          </a:p>
        </p:txBody>
      </p:sp>
      <p:sp>
        <p:nvSpPr>
          <p:cNvPr id="111" name="CustomShape 22"/>
          <p:cNvSpPr/>
          <p:nvPr/>
        </p:nvSpPr>
        <p:spPr>
          <a:xfrm>
            <a:off x="7273800" y="3091320"/>
            <a:ext cx="1350000" cy="370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0000"/>
                </a:solidFill>
                <a:latin typeface="Arial"/>
                <a:ea typeface="Arial"/>
              </a:rPr>
              <a:t>12V DC Jack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12" name="CustomShape 23"/>
          <p:cNvSpPr/>
          <p:nvPr/>
        </p:nvSpPr>
        <p:spPr>
          <a:xfrm flipV="1">
            <a:off x="6546600" y="3275640"/>
            <a:ext cx="789120" cy="109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3" name="CustomShape 24"/>
          <p:cNvSpPr/>
          <p:nvPr/>
        </p:nvSpPr>
        <p:spPr>
          <a:xfrm flipV="1">
            <a:off x="6436080" y="3807720"/>
            <a:ext cx="1411560" cy="1731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4" name="CustomShape 25"/>
          <p:cNvSpPr/>
          <p:nvPr/>
        </p:nvSpPr>
        <p:spPr>
          <a:xfrm flipH="1" flipV="1">
            <a:off x="1674840" y="2268718"/>
            <a:ext cx="992160" cy="1251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5" name="CustomShape 26"/>
          <p:cNvSpPr/>
          <p:nvPr/>
        </p:nvSpPr>
        <p:spPr>
          <a:xfrm flipH="1" flipV="1">
            <a:off x="1217880" y="3908160"/>
            <a:ext cx="1573560" cy="16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6" name="CustomShape 27"/>
          <p:cNvSpPr/>
          <p:nvPr/>
        </p:nvSpPr>
        <p:spPr>
          <a:xfrm flipH="1">
            <a:off x="2088720" y="4248000"/>
            <a:ext cx="1566360" cy="4636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7" name="CustomShape 28"/>
          <p:cNvSpPr/>
          <p:nvPr/>
        </p:nvSpPr>
        <p:spPr>
          <a:xfrm>
            <a:off x="4419720" y="4619520"/>
            <a:ext cx="44640" cy="351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8" name="CustomShape 29"/>
          <p:cNvSpPr/>
          <p:nvPr/>
        </p:nvSpPr>
        <p:spPr>
          <a:xfrm>
            <a:off x="4952880" y="4504680"/>
            <a:ext cx="273240" cy="465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" name="CustomShape 3"/>
          <p:cNvSpPr/>
          <p:nvPr/>
        </p:nvSpPr>
        <p:spPr>
          <a:xfrm>
            <a:off x="164432" y="2013480"/>
            <a:ext cx="1676400" cy="405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400" b="1" strike="noStrike" spc="-1" dirty="0" smtClean="0">
                <a:solidFill>
                  <a:srgbClr val="0070C0"/>
                </a:solidFill>
                <a:latin typeface="Arial"/>
                <a:ea typeface="Arial"/>
              </a:rPr>
              <a:t>Console UAR1 </a:t>
            </a:r>
            <a:r>
              <a:rPr lang="en-US" sz="1400" b="1" strike="noStrike" spc="-1" dirty="0" err="1" smtClean="0">
                <a:solidFill>
                  <a:srgbClr val="0070C0"/>
                </a:solidFill>
                <a:latin typeface="Arial"/>
                <a:ea typeface="Arial"/>
              </a:rPr>
              <a:t>Qt</a:t>
            </a:r>
            <a:endParaRPr lang="en-US" sz="1400" b="1" strike="noStrike" spc="-1" dirty="0">
              <a:solidFill>
                <a:srgbClr val="0070C0"/>
              </a:solidFill>
              <a:latin typeface="Arial"/>
            </a:endParaRPr>
          </a:p>
        </p:txBody>
      </p:sp>
      <p:sp>
        <p:nvSpPr>
          <p:cNvPr id="35" name="CustomShape 3"/>
          <p:cNvSpPr/>
          <p:nvPr/>
        </p:nvSpPr>
        <p:spPr>
          <a:xfrm>
            <a:off x="152400" y="2370240"/>
            <a:ext cx="1676400" cy="405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400" b="1" strike="noStrike" spc="-1" dirty="0" smtClean="0">
                <a:solidFill>
                  <a:srgbClr val="0070C0"/>
                </a:solidFill>
                <a:latin typeface="Arial"/>
                <a:ea typeface="Arial"/>
              </a:rPr>
              <a:t>Console UAR2 </a:t>
            </a:r>
            <a:r>
              <a:rPr lang="en-US" sz="1400" b="1" strike="noStrike" spc="-1" dirty="0" err="1" smtClean="0">
                <a:solidFill>
                  <a:srgbClr val="0070C0"/>
                </a:solidFill>
                <a:latin typeface="Arial"/>
                <a:ea typeface="Arial"/>
              </a:rPr>
              <a:t>Qt</a:t>
            </a:r>
            <a:endParaRPr lang="en-US" sz="1400" b="1" strike="noStrike" spc="-1" dirty="0">
              <a:solidFill>
                <a:srgbClr val="0070C0"/>
              </a:solidFill>
              <a:latin typeface="Arial"/>
            </a:endParaRPr>
          </a:p>
        </p:txBody>
      </p:sp>
      <p:sp>
        <p:nvSpPr>
          <p:cNvPr id="36" name="CustomShape 3"/>
          <p:cNvSpPr/>
          <p:nvPr/>
        </p:nvSpPr>
        <p:spPr>
          <a:xfrm>
            <a:off x="126780" y="2673360"/>
            <a:ext cx="1676400" cy="405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400" b="1" strike="noStrike" spc="-1" dirty="0" smtClean="0">
                <a:solidFill>
                  <a:srgbClr val="0070C0"/>
                </a:solidFill>
                <a:latin typeface="Arial"/>
                <a:ea typeface="Arial"/>
              </a:rPr>
              <a:t>Console UAR3 </a:t>
            </a:r>
            <a:r>
              <a:rPr lang="en-US" sz="1400" b="1" strike="noStrike" spc="-1" dirty="0" err="1" smtClean="0">
                <a:solidFill>
                  <a:srgbClr val="0070C0"/>
                </a:solidFill>
                <a:latin typeface="Arial"/>
                <a:ea typeface="Arial"/>
              </a:rPr>
              <a:t>Qt</a:t>
            </a:r>
            <a:endParaRPr lang="en-US" sz="1400" b="1" strike="noStrike" spc="-1" dirty="0">
              <a:solidFill>
                <a:srgbClr val="0070C0"/>
              </a:solidFill>
              <a:latin typeface="Arial"/>
            </a:endParaRPr>
          </a:p>
        </p:txBody>
      </p:sp>
      <p:sp>
        <p:nvSpPr>
          <p:cNvPr id="37" name="CustomShape 25"/>
          <p:cNvSpPr/>
          <p:nvPr/>
        </p:nvSpPr>
        <p:spPr>
          <a:xfrm flipH="1">
            <a:off x="1674840" y="3230760"/>
            <a:ext cx="1370520" cy="2019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" name="CustomShape 25"/>
          <p:cNvSpPr/>
          <p:nvPr/>
        </p:nvSpPr>
        <p:spPr>
          <a:xfrm flipH="1">
            <a:off x="1711892" y="2341440"/>
            <a:ext cx="2021907" cy="254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" name="CustomShape 25"/>
          <p:cNvSpPr/>
          <p:nvPr/>
        </p:nvSpPr>
        <p:spPr>
          <a:xfrm flipH="1">
            <a:off x="1674840" y="2341440"/>
            <a:ext cx="2592359" cy="61131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228600" y="28584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Samples Provided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311760" y="1017720"/>
            <a:ext cx="8517600" cy="40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1" name="CustomShape 3"/>
          <p:cNvSpPr/>
          <p:nvPr/>
        </p:nvSpPr>
        <p:spPr>
          <a:xfrm>
            <a:off x="7625880" y="4425480"/>
            <a:ext cx="14742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2" name="CustomShape 4"/>
          <p:cNvSpPr/>
          <p:nvPr/>
        </p:nvSpPr>
        <p:spPr>
          <a:xfrm>
            <a:off x="938520" y="1014480"/>
            <a:ext cx="7264080" cy="3631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1.Qt4.8 Serial Console with example serial terminal beagle bone black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2.Qt4.8 I2C Scanning and reading device.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3.Qt4.8 nRF2401 I2C/SPI Communication.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4.Qt4.8 RS485 HalfDuplex/Full Duplex Example.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5. CAN Bus input/output/loopback.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6. Wiegnad  Reader/Wiegand Emulator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311760" y="8928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What is this Ethernet Serial Port 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358200" y="662040"/>
            <a:ext cx="8517600" cy="437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800" b="1" strike="noStrike" spc="-1">
                <a:solidFill>
                  <a:srgbClr val="1155CC"/>
                </a:solidFill>
                <a:latin typeface="Playfair Display"/>
                <a:ea typeface="Playfair Display"/>
              </a:rPr>
              <a:t>FTDI TTL 3.3 V Cable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800" b="0" strike="noStrike" spc="-1">
              <a:latin typeface="Arial"/>
            </a:endParaRPr>
          </a:p>
        </p:txBody>
      </p:sp>
      <p:pic>
        <p:nvPicPr>
          <p:cNvPr id="125" name="Picture 2"/>
          <p:cNvPicPr/>
          <p:nvPr/>
        </p:nvPicPr>
        <p:blipFill>
          <a:blip r:embed="rId2"/>
          <a:stretch/>
        </p:blipFill>
        <p:spPr>
          <a:xfrm>
            <a:off x="1806120" y="784440"/>
            <a:ext cx="606600" cy="439920"/>
          </a:xfrm>
          <a:prstGeom prst="rect">
            <a:avLst/>
          </a:prstGeom>
          <a:ln>
            <a:noFill/>
          </a:ln>
        </p:spPr>
      </p:pic>
      <p:sp>
        <p:nvSpPr>
          <p:cNvPr id="126" name="CustomShape 3"/>
          <p:cNvSpPr/>
          <p:nvPr/>
        </p:nvSpPr>
        <p:spPr>
          <a:xfrm>
            <a:off x="3200400" y="1581120"/>
            <a:ext cx="9141120" cy="45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aphicFrame>
        <p:nvGraphicFramePr>
          <p:cNvPr id="127" name="Table 4"/>
          <p:cNvGraphicFramePr/>
          <p:nvPr/>
        </p:nvGraphicFramePr>
        <p:xfrm>
          <a:off x="838080" y="1352520"/>
          <a:ext cx="7543440" cy="3083520"/>
        </p:xfrm>
        <a:graphic>
          <a:graphicData uri="http://schemas.openxmlformats.org/drawingml/2006/table">
            <a:tbl>
              <a:tblPr/>
              <a:tblGrid>
                <a:gridCol w="2031840"/>
                <a:gridCol w="2031840"/>
                <a:gridCol w="3479760"/>
              </a:tblGrid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FTDI TTL Cable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 Parameter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Ethernet Serial Port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Single comport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Number of ports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2 TTL RS232 + 1 RS485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0.921600MBPS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Max Baud Rate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6.5MBPS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Fractional baud rate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 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485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Close source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Windows Driver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(Qt/WPF open source sample app with library provided)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7365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Open source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Linux Driver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(Qt open source sample app with Qt4 library provided for ARM/Intel Ubuntu)</a:t>
                      </a:r>
                      <a:endParaRPr lang="en-US" sz="14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N/A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Simultaneous port IO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N/A USB power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Power supply needed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Micro USB power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</a:tbl>
          </a:graphicData>
        </a:graphic>
      </p:graphicFrame>
      <p:pic>
        <p:nvPicPr>
          <p:cNvPr id="128" name="Picture 4"/>
          <p:cNvPicPr/>
          <p:nvPr/>
        </p:nvPicPr>
        <p:blipFill>
          <a:blip r:embed="rId3"/>
          <a:stretch/>
        </p:blipFill>
        <p:spPr>
          <a:xfrm>
            <a:off x="6059880" y="631440"/>
            <a:ext cx="980640" cy="648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311760" y="8928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What is this Ethernet Serial Port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30" name="CustomShape 2"/>
          <p:cNvSpPr/>
          <p:nvPr/>
        </p:nvSpPr>
        <p:spPr>
          <a:xfrm>
            <a:off x="358200" y="662040"/>
            <a:ext cx="8517600" cy="437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31" name="Picture 2"/>
          <p:cNvPicPr/>
          <p:nvPr/>
        </p:nvPicPr>
        <p:blipFill>
          <a:blip r:embed="rId2"/>
          <a:stretch/>
        </p:blipFill>
        <p:spPr>
          <a:xfrm>
            <a:off x="1806120" y="784440"/>
            <a:ext cx="606600" cy="439920"/>
          </a:xfrm>
          <a:prstGeom prst="rect">
            <a:avLst/>
          </a:prstGeom>
          <a:ln>
            <a:noFill/>
          </a:ln>
        </p:spPr>
      </p:pic>
      <p:sp>
        <p:nvSpPr>
          <p:cNvPr id="132" name="CustomShape 3"/>
          <p:cNvSpPr/>
          <p:nvPr/>
        </p:nvSpPr>
        <p:spPr>
          <a:xfrm>
            <a:off x="3200400" y="1581120"/>
            <a:ext cx="9141120" cy="45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aphicFrame>
        <p:nvGraphicFramePr>
          <p:cNvPr id="133" name="Table 4"/>
          <p:cNvGraphicFramePr/>
          <p:nvPr/>
        </p:nvGraphicFramePr>
        <p:xfrm>
          <a:off x="1219320" y="1253520"/>
          <a:ext cx="7162560" cy="2633880"/>
        </p:xfrm>
        <a:graphic>
          <a:graphicData uri="http://schemas.openxmlformats.org/drawingml/2006/table">
            <a:tbl>
              <a:tblPr/>
              <a:tblGrid>
                <a:gridCol w="2031840"/>
                <a:gridCol w="2031840"/>
                <a:gridCol w="3098880"/>
              </a:tblGrid>
              <a:tr h="352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FTDI TTL Cable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 Parameter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Ethernet Serial Port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</a:tr>
              <a:tr h="352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Easy basic setup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Setup complexity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Easy basic setup Windows/Linux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352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Standard COM Port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352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USB Cable Length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Cable length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Ethernet (No limit)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4989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N/A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Recording of data into hardware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Can be dumped into SD card for analysis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341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---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Field firmware upgrade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3448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USB Cable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Physical size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Raspberry size board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</a:tbl>
          </a:graphicData>
        </a:graphic>
      </p:graphicFrame>
      <p:sp>
        <p:nvSpPr>
          <p:cNvPr id="134" name="CustomShape 5"/>
          <p:cNvSpPr/>
          <p:nvPr/>
        </p:nvSpPr>
        <p:spPr>
          <a:xfrm>
            <a:off x="990720" y="3943440"/>
            <a:ext cx="7464600" cy="300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135" name="Picture 4"/>
          <p:cNvPicPr/>
          <p:nvPr/>
        </p:nvPicPr>
        <p:blipFill>
          <a:blip r:embed="rId3"/>
          <a:stretch/>
        </p:blipFill>
        <p:spPr>
          <a:xfrm>
            <a:off x="6141600" y="732240"/>
            <a:ext cx="874080" cy="492120"/>
          </a:xfrm>
          <a:prstGeom prst="rect">
            <a:avLst/>
          </a:prstGeom>
          <a:ln>
            <a:noFill/>
          </a:ln>
        </p:spPr>
      </p:pic>
      <p:sp>
        <p:nvSpPr>
          <p:cNvPr id="136" name="CustomShape 6"/>
          <p:cNvSpPr/>
          <p:nvPr/>
        </p:nvSpPr>
        <p:spPr>
          <a:xfrm>
            <a:off x="1219320" y="3935160"/>
            <a:ext cx="716256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EB1E95"/>
                </a:solidFill>
                <a:latin typeface="Arial"/>
                <a:ea typeface="Arial"/>
              </a:rPr>
              <a:t>Open licensed source GUI </a:t>
            </a:r>
            <a:r>
              <a:rPr lang="en-US" sz="18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4"/>
              </a:rPr>
              <a:t>https://github.com/natashaiwscope/emulator_v0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311760" y="14760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spc="-1" dirty="0" smtClean="0">
                <a:solidFill>
                  <a:srgbClr val="000000"/>
                </a:solidFill>
                <a:latin typeface="Oswald"/>
                <a:ea typeface="Oswald"/>
              </a:rPr>
              <a:t>Serial Terminal </a:t>
            </a:r>
            <a:r>
              <a:rPr lang="en-US" sz="3000" b="0" strike="noStrike" spc="-1" dirty="0" smtClean="0">
                <a:solidFill>
                  <a:srgbClr val="000000"/>
                </a:solidFill>
                <a:latin typeface="Oswald"/>
                <a:ea typeface="Oswald"/>
              </a:rPr>
              <a:t>Open </a:t>
            </a:r>
            <a:r>
              <a:rPr lang="en-US" sz="3000" b="0" strike="noStrike" spc="-1" dirty="0" err="1" smtClean="0">
                <a:solidFill>
                  <a:srgbClr val="000000"/>
                </a:solidFill>
                <a:latin typeface="Oswald"/>
                <a:ea typeface="Oswald"/>
              </a:rPr>
              <a:t>BeagleBone</a:t>
            </a:r>
            <a:r>
              <a:rPr lang="en-US" sz="3000" b="0" strike="noStrike" spc="-1" dirty="0" smtClean="0">
                <a:solidFill>
                  <a:srgbClr val="000000"/>
                </a:solidFill>
                <a:latin typeface="Oswald"/>
                <a:ea typeface="Oswald"/>
              </a:rPr>
              <a:t> Black FTDI)</a:t>
            </a:r>
            <a:endParaRPr lang="en-US" sz="30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 dirty="0">
              <a:latin typeface="Arial"/>
            </a:endParaRPr>
          </a:p>
        </p:txBody>
      </p:sp>
      <p:sp>
        <p:nvSpPr>
          <p:cNvPr id="138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737962"/>
            <a:ext cx="6616700" cy="431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261727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409</TotalTime>
  <Words>618</Words>
  <Application>Microsoft Office PowerPoint</Application>
  <PresentationFormat>On-screen Show (16:9)</PresentationFormat>
  <Paragraphs>131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Small Task Prototype System V1</dc:title>
  <dc:subject/>
  <dc:creator>vs</dc:creator>
  <dc:description/>
  <cp:lastModifiedBy>vs</cp:lastModifiedBy>
  <cp:revision>71</cp:revision>
  <dcterms:modified xsi:type="dcterms:W3CDTF">2017-12-15T05:57:21Z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11</vt:i4>
  </property>
</Properties>
</file>